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 sz="180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40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46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35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7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032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20431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42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722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817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979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287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395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5769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9621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90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B31FB05D-44A4-488D-9A88-4809DC14EFFC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16087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1" fontAlgn="base" hangingPunct="1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 smtClean="0"/>
              <a:t>Port Forwarding and Shell Login Essentials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lctseng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397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we want: </a:t>
            </a:r>
          </a:p>
          <a:p>
            <a:pPr lvl="1"/>
            <a:r>
              <a:rPr lang="en-US" altLang="zh-TW" dirty="0" smtClean="0"/>
              <a:t>Open a port to connect to VM’s TCP 22 port</a:t>
            </a:r>
          </a:p>
          <a:p>
            <a:pPr lvl="1"/>
            <a:r>
              <a:rPr lang="en-US" altLang="zh-TW" dirty="0" smtClean="0"/>
              <a:t>Choose an unused port and pair them</a:t>
            </a:r>
          </a:p>
          <a:p>
            <a:pPr lvl="1"/>
            <a:r>
              <a:rPr lang="en-US" altLang="zh-TW" dirty="0" smtClean="0"/>
              <a:t>Some versions of </a:t>
            </a:r>
            <a:r>
              <a:rPr lang="en-US" altLang="zh-TW" dirty="0" err="1" smtClean="0"/>
              <a:t>VirtualBox</a:t>
            </a:r>
            <a:r>
              <a:rPr lang="en-US" altLang="zh-TW" dirty="0" smtClean="0"/>
              <a:t> need only one entry (specific no IP)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Port Forwarding in </a:t>
            </a:r>
            <a:r>
              <a:rPr lang="en-US" altLang="zh-TW" dirty="0" err="1" smtClean="0"/>
              <a:t>VirtualBox</a:t>
            </a:r>
            <a:r>
              <a:rPr lang="en-US" altLang="zh-TW" dirty="0" smtClean="0"/>
              <a:t>	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62" y="3058141"/>
            <a:ext cx="5934075" cy="349567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66840" y="3435511"/>
            <a:ext cx="2366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For remote connection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 bwMode="auto">
          <a:xfrm flipH="1" flipV="1">
            <a:off x="1624405" y="3804843"/>
            <a:ext cx="322562" cy="3428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文字方塊 47"/>
          <p:cNvSpPr txBox="1"/>
          <p:nvPr/>
        </p:nvSpPr>
        <p:spPr>
          <a:xfrm>
            <a:off x="266839" y="4621312"/>
            <a:ext cx="2756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For local connection only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(safer)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49" name="直線單箭頭接點 48"/>
          <p:cNvCxnSpPr>
            <a:endCxn id="48" idx="0"/>
          </p:cNvCxnSpPr>
          <p:nvPr/>
        </p:nvCxnSpPr>
        <p:spPr bwMode="auto">
          <a:xfrm flipH="1">
            <a:off x="1644869" y="4384500"/>
            <a:ext cx="322562" cy="2368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941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Local connection</a:t>
            </a:r>
          </a:p>
          <a:p>
            <a:pPr lvl="1"/>
            <a:r>
              <a:rPr lang="en-US" altLang="zh-TW" dirty="0" smtClean="0"/>
              <a:t>After setting an entry with IP 127.0.0.1 (assume port = 8022)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Port Forwarding in </a:t>
            </a:r>
            <a:r>
              <a:rPr lang="en-US" altLang="zh-TW" dirty="0" err="1" smtClean="0"/>
              <a:t>VirtualBox</a:t>
            </a:r>
            <a:r>
              <a:rPr lang="en-US" altLang="zh-TW" dirty="0" smtClean="0"/>
              <a:t>	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962" y="2442601"/>
            <a:ext cx="4257675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5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Local connection</a:t>
            </a:r>
          </a:p>
          <a:p>
            <a:pPr lvl="1"/>
            <a:r>
              <a:rPr lang="en-US" altLang="zh-TW" dirty="0" smtClean="0"/>
              <a:t>Now you can login into your VM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Port Forwarding in </a:t>
            </a:r>
            <a:r>
              <a:rPr lang="en-US" altLang="zh-TW" dirty="0" err="1" smtClean="0"/>
              <a:t>VirtualBox</a:t>
            </a:r>
            <a:r>
              <a:rPr lang="en-US" altLang="zh-TW" dirty="0" smtClean="0"/>
              <a:t>	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582115"/>
            <a:ext cx="781050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5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Remote connection</a:t>
            </a:r>
          </a:p>
          <a:p>
            <a:pPr lvl="1"/>
            <a:r>
              <a:rPr lang="en-US" altLang="zh-TW" dirty="0" smtClean="0"/>
              <a:t>After setting an entry with IP 140.113.89.1 (assume port = 8022)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Port Forwarding in </a:t>
            </a:r>
            <a:r>
              <a:rPr lang="en-US" altLang="zh-TW" dirty="0" err="1" smtClean="0"/>
              <a:t>VirtualBox</a:t>
            </a:r>
            <a:r>
              <a:rPr lang="en-US" altLang="zh-TW" dirty="0" smtClean="0"/>
              <a:t>	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524" y="2408032"/>
            <a:ext cx="425767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Remote connection problems</a:t>
            </a:r>
          </a:p>
          <a:p>
            <a:pPr lvl="1"/>
            <a:r>
              <a:rPr lang="en-US" altLang="zh-TW" dirty="0" smtClean="0"/>
              <a:t>Connection refused</a:t>
            </a:r>
          </a:p>
          <a:p>
            <a:pPr lvl="1"/>
            <a:r>
              <a:rPr lang="en-US" altLang="zh-TW" dirty="0" smtClean="0"/>
              <a:t>Connection timeout</a:t>
            </a:r>
          </a:p>
          <a:p>
            <a:r>
              <a:rPr lang="en-US" altLang="zh-TW" dirty="0" smtClean="0"/>
              <a:t>Firewall</a:t>
            </a:r>
          </a:p>
          <a:p>
            <a:pPr lvl="1"/>
            <a:r>
              <a:rPr lang="en-US" altLang="zh-TW" dirty="0" smtClean="0"/>
              <a:t>Allow 8022/9022/&lt;ports you set&gt; for inbound traffic</a:t>
            </a:r>
          </a:p>
          <a:p>
            <a:pPr lvl="1"/>
            <a:r>
              <a:rPr lang="en-US" altLang="zh-TW" dirty="0" smtClean="0"/>
              <a:t>Turn off firewall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DANGER!! DO ON YOUR OWN RISK!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Port Forwarding in </a:t>
            </a:r>
            <a:r>
              <a:rPr lang="en-US" altLang="zh-TW" dirty="0" err="1" smtClean="0"/>
              <a:t>VirtualBox</a:t>
            </a:r>
            <a:r>
              <a:rPr lang="en-US" altLang="zh-TW" dirty="0" smtClean="0"/>
              <a:t>	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92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Console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Screen you see when installing the system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939806"/>
            <a:ext cx="7023288" cy="461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0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Console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monitor of a computer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Enter commands by your hands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No interaction with your host OS</a:t>
            </a:r>
          </a:p>
          <a:p>
            <a:pPr lvl="1"/>
            <a:r>
              <a:rPr lang="en-US" altLang="zh-TW" dirty="0" smtClean="0"/>
              <a:t>Host OS: running </a:t>
            </a:r>
            <a:r>
              <a:rPr lang="en-US" altLang="zh-TW" dirty="0" err="1" smtClean="0"/>
              <a:t>VirtualBox</a:t>
            </a:r>
            <a:r>
              <a:rPr lang="en-US" altLang="zh-TW" dirty="0" smtClean="0"/>
              <a:t>/VMware </a:t>
            </a:r>
          </a:p>
          <a:p>
            <a:pPr lvl="1"/>
            <a:r>
              <a:rPr lang="en-US" altLang="zh-TW" dirty="0" smtClean="0"/>
              <a:t>No select, copy, paste, etc.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051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Using Remote Shell Login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Using Putty</a:t>
            </a:r>
          </a:p>
          <a:p>
            <a:pPr lvl="1"/>
            <a:r>
              <a:rPr lang="en-US" altLang="zh-TW" dirty="0" smtClean="0"/>
              <a:t>A secure shell login(</a:t>
            </a:r>
            <a:r>
              <a:rPr lang="en-US" altLang="zh-TW" dirty="0" err="1" smtClean="0"/>
              <a:t>ssh</a:t>
            </a:r>
            <a:r>
              <a:rPr lang="en-US" altLang="zh-TW" dirty="0" smtClean="0"/>
              <a:t>) client</a:t>
            </a:r>
          </a:p>
          <a:p>
            <a:pPr lvl="1"/>
            <a:r>
              <a:rPr lang="en-US" altLang="zh-TW" dirty="0" smtClean="0"/>
              <a:t>Allows you to login into Unix-like system</a:t>
            </a:r>
          </a:p>
          <a:p>
            <a:r>
              <a:rPr lang="en-US" altLang="zh-TW" dirty="0" smtClean="0"/>
              <a:t>Like connecting to with CS workstations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349" y="3181292"/>
            <a:ext cx="6044901" cy="350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Using Remote Shell Login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After proper configuration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65" y="2021172"/>
            <a:ext cx="8169897" cy="470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1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Using Remote Shell Login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Interactions:  select, copy, paste, etc.</a:t>
            </a:r>
          </a:p>
          <a:p>
            <a:pPr lvl="1"/>
            <a:r>
              <a:rPr lang="en-US" altLang="zh-TW" dirty="0"/>
              <a:t>Copy commands from your screen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Copy some long commands from other place</a:t>
            </a:r>
          </a:p>
          <a:p>
            <a:r>
              <a:rPr lang="en-US" altLang="zh-TW" dirty="0"/>
              <a:t>C</a:t>
            </a:r>
            <a:r>
              <a:rPr lang="en-US" altLang="zh-TW" dirty="0" smtClean="0"/>
              <a:t>hange the appearance</a:t>
            </a:r>
          </a:p>
          <a:p>
            <a:pPr lvl="1"/>
            <a:r>
              <a:rPr lang="en-US" altLang="zh-TW" dirty="0" smtClean="0"/>
              <a:t>Fonts, opacity, encoding, etc.</a:t>
            </a:r>
          </a:p>
          <a:p>
            <a:r>
              <a:rPr lang="en-US" altLang="zh-TW" dirty="0" smtClean="0"/>
              <a:t>Display non-ASCII characters</a:t>
            </a:r>
          </a:p>
          <a:p>
            <a:pPr lvl="1"/>
            <a:r>
              <a:rPr lang="en-US" altLang="zh-TW" dirty="0" smtClean="0"/>
              <a:t>E.g. Chinese </a:t>
            </a:r>
          </a:p>
          <a:p>
            <a:r>
              <a:rPr lang="en-US" altLang="zh-TW" dirty="0" smtClean="0"/>
              <a:t>Allow from remote login</a:t>
            </a:r>
          </a:p>
          <a:p>
            <a:pPr lvl="1"/>
            <a:r>
              <a:rPr lang="en-US" altLang="zh-TW" dirty="0" smtClean="0"/>
              <a:t>Don’t need to bring your computer going around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Text interface only</a:t>
            </a:r>
          </a:p>
          <a:p>
            <a:pPr lvl="1"/>
            <a:r>
              <a:rPr lang="en-US" altLang="zh-TW" dirty="0" smtClean="0"/>
              <a:t>No GUI, X windows, …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70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r>
              <a:rPr lang="en-US" altLang="zh-TW" kern="0" dirty="0" smtClean="0"/>
              <a:t>Connect to CS workstation</a:t>
            </a:r>
          </a:p>
          <a:p>
            <a:pPr lvl="1"/>
            <a:r>
              <a:rPr lang="en-US" altLang="zh-TW" kern="0" dirty="0" smtClean="0"/>
              <a:t>No problem</a:t>
            </a:r>
            <a:endParaRPr lang="zh-TW" altLang="en-US" kern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Using Remote Shell </a:t>
            </a:r>
            <a:r>
              <a:rPr lang="en-US" altLang="zh-TW" dirty="0" smtClean="0"/>
              <a:t>Login: Architecture</a:t>
            </a:r>
            <a:endParaRPr lang="zh-TW" altLang="en-US" dirty="0"/>
          </a:p>
        </p:txBody>
      </p:sp>
      <p:pic>
        <p:nvPicPr>
          <p:cNvPr id="1026" name="Picture 2" descr="https://cdn.rawgit.com/ferventcoder/chocolatey-packages/02c21bebe5abb495a56747cbb9b4b5415c933fc0/icons/putty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574" y="322684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vectorportal.com/img_novi/desktop-pc-vect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230" y="2712851"/>
            <a:ext cx="2363097" cy="236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086522" y="4701092"/>
            <a:ext cx="1691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Putty</a:t>
            </a:r>
          </a:p>
          <a:p>
            <a:r>
              <a:rPr lang="en-US" altLang="zh-TW" dirty="0" smtClean="0"/>
              <a:t>(your computer)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037321" y="4751066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r>
              <a:rPr lang="en-US" altLang="zh-TW" dirty="0" smtClean="0"/>
              <a:t>sd5.cs.nctu.edu.tw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 bwMode="auto">
          <a:xfrm>
            <a:off x="3055172" y="3991087"/>
            <a:ext cx="263562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文字方塊 12"/>
          <p:cNvSpPr txBox="1"/>
          <p:nvPr/>
        </p:nvSpPr>
        <p:spPr>
          <a:xfrm>
            <a:off x="3238052" y="4104735"/>
            <a:ext cx="3243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SSH connection</a:t>
            </a:r>
          </a:p>
          <a:p>
            <a:r>
              <a:rPr lang="en-US" altLang="zh-TW" dirty="0" smtClean="0"/>
              <a:t>(140.113.235.135)</a:t>
            </a:r>
          </a:p>
          <a:p>
            <a:r>
              <a:rPr lang="en-US" altLang="zh-TW" dirty="0"/>
              <a:t>(</a:t>
            </a:r>
            <a:r>
              <a:rPr lang="en-US" altLang="zh-TW" dirty="0" smtClean="0"/>
              <a:t>TCP 22 port)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71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群組 31"/>
          <p:cNvGrpSpPr/>
          <p:nvPr/>
        </p:nvGrpSpPr>
        <p:grpSpPr>
          <a:xfrm>
            <a:off x="6037729" y="1450082"/>
            <a:ext cx="2678655" cy="4772727"/>
            <a:chOff x="5905948" y="1138607"/>
            <a:chExt cx="2678655" cy="4772727"/>
          </a:xfrm>
        </p:grpSpPr>
        <p:grpSp>
          <p:nvGrpSpPr>
            <p:cNvPr id="33" name="群組 32"/>
            <p:cNvGrpSpPr/>
            <p:nvPr/>
          </p:nvGrpSpPr>
          <p:grpSpPr>
            <a:xfrm>
              <a:off x="5905948" y="1138607"/>
              <a:ext cx="2678655" cy="4772727"/>
              <a:chOff x="5905948" y="1138607"/>
              <a:chExt cx="2678655" cy="4772727"/>
            </a:xfrm>
          </p:grpSpPr>
          <p:sp>
            <p:nvSpPr>
              <p:cNvPr id="43" name="矩形 42"/>
              <p:cNvSpPr/>
              <p:nvPr/>
            </p:nvSpPr>
            <p:spPr bwMode="auto">
              <a:xfrm>
                <a:off x="5905948" y="1764254"/>
                <a:ext cx="2678655" cy="414708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pic>
            <p:nvPicPr>
              <p:cNvPr id="44" name="Picture 2" descr="http://www.discoposse.com/wp-content/uploads/2013/07/virtualbox-logo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95420" y="1138607"/>
                <a:ext cx="1699709" cy="9348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4" name="群組 33"/>
            <p:cNvGrpSpPr/>
            <p:nvPr/>
          </p:nvGrpSpPr>
          <p:grpSpPr>
            <a:xfrm>
              <a:off x="6572590" y="2073448"/>
              <a:ext cx="1808085" cy="1113025"/>
              <a:chOff x="6572590" y="2073448"/>
              <a:chExt cx="1808085" cy="1113025"/>
            </a:xfrm>
          </p:grpSpPr>
          <p:pic>
            <p:nvPicPr>
              <p:cNvPr id="41" name="Picture 4" descr="http://www.vectorportal.com/img_novi/desktop-pc-vector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2590" y="2073448"/>
                <a:ext cx="1113025" cy="11130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" name="文字方塊 41"/>
              <p:cNvSpPr txBox="1"/>
              <p:nvPr/>
            </p:nvSpPr>
            <p:spPr>
              <a:xfrm>
                <a:off x="7650988" y="2590024"/>
                <a:ext cx="729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VM 1</a:t>
                </a:r>
                <a:endParaRPr lang="zh-TW" altLang="en-US" dirty="0"/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6572590" y="4445610"/>
              <a:ext cx="1808085" cy="1113025"/>
              <a:chOff x="6572590" y="2073448"/>
              <a:chExt cx="1808085" cy="1113025"/>
            </a:xfrm>
          </p:grpSpPr>
          <p:pic>
            <p:nvPicPr>
              <p:cNvPr id="39" name="Picture 4" descr="http://www.vectorportal.com/img_novi/desktop-pc-vector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2590" y="2073448"/>
                <a:ext cx="1113025" cy="11130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0" name="文字方塊 39"/>
              <p:cNvSpPr txBox="1"/>
              <p:nvPr/>
            </p:nvSpPr>
            <p:spPr>
              <a:xfrm>
                <a:off x="7650988" y="2590024"/>
                <a:ext cx="729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VM 3</a:t>
                </a:r>
                <a:endParaRPr lang="zh-TW" altLang="en-US" dirty="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6572590" y="3310501"/>
              <a:ext cx="1808085" cy="1113025"/>
              <a:chOff x="6572590" y="2073448"/>
              <a:chExt cx="1808085" cy="1113025"/>
            </a:xfrm>
          </p:grpSpPr>
          <p:pic>
            <p:nvPicPr>
              <p:cNvPr id="37" name="Picture 4" descr="http://www.vectorportal.com/img_novi/desktop-pc-vector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2590" y="2073448"/>
                <a:ext cx="1113025" cy="11130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文字方塊 37"/>
              <p:cNvSpPr txBox="1"/>
              <p:nvPr/>
            </p:nvSpPr>
            <p:spPr>
              <a:xfrm>
                <a:off x="7650988" y="2590024"/>
                <a:ext cx="729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VM 2</a:t>
                </a:r>
                <a:endParaRPr lang="zh-TW" altLang="en-US" dirty="0"/>
              </a:p>
            </p:txBody>
          </p:sp>
        </p:grpSp>
      </p:grpSp>
      <p:sp>
        <p:nvSpPr>
          <p:cNvPr id="8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r>
              <a:rPr lang="en-US" altLang="zh-TW" kern="0" dirty="0" smtClean="0"/>
              <a:t>Connect to your own VMs</a:t>
            </a:r>
          </a:p>
          <a:p>
            <a:pPr lvl="1"/>
            <a:r>
              <a:rPr lang="en-US" altLang="zh-TW" kern="0" dirty="0" smtClean="0"/>
              <a:t>Connect to which host?</a:t>
            </a:r>
            <a:endParaRPr lang="zh-TW" altLang="en-US" kern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Using Remote Shell </a:t>
            </a:r>
            <a:r>
              <a:rPr lang="en-US" altLang="zh-TW" dirty="0" smtClean="0"/>
              <a:t>Login: Architecture</a:t>
            </a:r>
            <a:endParaRPr lang="zh-TW" altLang="en-US" dirty="0"/>
          </a:p>
        </p:txBody>
      </p:sp>
      <p:pic>
        <p:nvPicPr>
          <p:cNvPr id="1026" name="Picture 2" descr="https://cdn.rawgit.com/ferventcoder/chocolatey-packages/02c21bebe5abb495a56747cbb9b4b5415c933fc0/icons/putty.pn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574" y="322684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086522" y="4701092"/>
            <a:ext cx="1127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Putty</a:t>
            </a:r>
          </a:p>
          <a:p>
            <a:r>
              <a:rPr lang="en-US" altLang="zh-TW" dirty="0" smtClean="0"/>
              <a:t>(Host OS)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 bwMode="auto">
          <a:xfrm>
            <a:off x="3055172" y="3991087"/>
            <a:ext cx="263562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直線單箭頭接點 15"/>
          <p:cNvCxnSpPr/>
          <p:nvPr/>
        </p:nvCxnSpPr>
        <p:spPr bwMode="auto">
          <a:xfrm flipV="1">
            <a:off x="5680038" y="2774690"/>
            <a:ext cx="715382" cy="10617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線單箭頭接點 17"/>
          <p:cNvCxnSpPr/>
          <p:nvPr/>
        </p:nvCxnSpPr>
        <p:spPr bwMode="auto">
          <a:xfrm>
            <a:off x="5690795" y="4104735"/>
            <a:ext cx="703397" cy="9195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單箭頭接點 21"/>
          <p:cNvCxnSpPr/>
          <p:nvPr/>
        </p:nvCxnSpPr>
        <p:spPr bwMode="auto">
          <a:xfrm>
            <a:off x="5824037" y="3991087"/>
            <a:ext cx="72076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文字方塊 26"/>
          <p:cNvSpPr txBox="1"/>
          <p:nvPr/>
        </p:nvSpPr>
        <p:spPr>
          <a:xfrm>
            <a:off x="3238052" y="4104735"/>
            <a:ext cx="3243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SSH connection</a:t>
            </a:r>
          </a:p>
          <a:p>
            <a:r>
              <a:rPr lang="en-US" altLang="zh-TW" dirty="0" smtClean="0"/>
              <a:t>(127.0.0.1)</a:t>
            </a:r>
          </a:p>
          <a:p>
            <a:r>
              <a:rPr lang="en-US" altLang="zh-TW" dirty="0"/>
              <a:t>(</a:t>
            </a:r>
            <a:r>
              <a:rPr lang="en-US" altLang="zh-TW" dirty="0" smtClean="0"/>
              <a:t>TCP ?? port)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374041" y="3305568"/>
            <a:ext cx="6815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8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8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957772" y="2426667"/>
            <a:ext cx="1229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22 port</a:t>
            </a:r>
            <a:endParaRPr lang="zh-TW" altLang="en-US" dirty="0"/>
          </a:p>
        </p:txBody>
      </p:sp>
      <p:sp>
        <p:nvSpPr>
          <p:cNvPr id="46" name="矩形 45"/>
          <p:cNvSpPr/>
          <p:nvPr/>
        </p:nvSpPr>
        <p:spPr>
          <a:xfrm>
            <a:off x="5952325" y="3568066"/>
            <a:ext cx="1229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22 port</a:t>
            </a:r>
            <a:endParaRPr lang="zh-TW" altLang="en-US" dirty="0"/>
          </a:p>
        </p:txBody>
      </p:sp>
      <p:sp>
        <p:nvSpPr>
          <p:cNvPr id="47" name="矩形 46"/>
          <p:cNvSpPr/>
          <p:nvPr/>
        </p:nvSpPr>
        <p:spPr>
          <a:xfrm>
            <a:off x="5950360" y="4978091"/>
            <a:ext cx="1229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22 port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632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群組 31"/>
          <p:cNvGrpSpPr/>
          <p:nvPr/>
        </p:nvGrpSpPr>
        <p:grpSpPr>
          <a:xfrm>
            <a:off x="6037729" y="1450082"/>
            <a:ext cx="2678655" cy="4772727"/>
            <a:chOff x="5905948" y="1138607"/>
            <a:chExt cx="2678655" cy="4772727"/>
          </a:xfrm>
        </p:grpSpPr>
        <p:grpSp>
          <p:nvGrpSpPr>
            <p:cNvPr id="33" name="群組 32"/>
            <p:cNvGrpSpPr/>
            <p:nvPr/>
          </p:nvGrpSpPr>
          <p:grpSpPr>
            <a:xfrm>
              <a:off x="5905948" y="1138607"/>
              <a:ext cx="2678655" cy="4772727"/>
              <a:chOff x="5905948" y="1138607"/>
              <a:chExt cx="2678655" cy="4772727"/>
            </a:xfrm>
          </p:grpSpPr>
          <p:sp>
            <p:nvSpPr>
              <p:cNvPr id="43" name="矩形 42"/>
              <p:cNvSpPr/>
              <p:nvPr/>
            </p:nvSpPr>
            <p:spPr bwMode="auto">
              <a:xfrm>
                <a:off x="5905948" y="1764254"/>
                <a:ext cx="2678655" cy="414708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pic>
            <p:nvPicPr>
              <p:cNvPr id="44" name="Picture 2" descr="http://www.discoposse.com/wp-content/uploads/2013/07/virtualbox-logo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95420" y="1138607"/>
                <a:ext cx="1699709" cy="9348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4" name="群組 33"/>
            <p:cNvGrpSpPr/>
            <p:nvPr/>
          </p:nvGrpSpPr>
          <p:grpSpPr>
            <a:xfrm>
              <a:off x="6572590" y="2073448"/>
              <a:ext cx="1808085" cy="1113025"/>
              <a:chOff x="6572590" y="2073448"/>
              <a:chExt cx="1808085" cy="1113025"/>
            </a:xfrm>
          </p:grpSpPr>
          <p:pic>
            <p:nvPicPr>
              <p:cNvPr id="41" name="Picture 4" descr="http://www.vectorportal.com/img_novi/desktop-pc-vector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2590" y="2073448"/>
                <a:ext cx="1113025" cy="11130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" name="文字方塊 41"/>
              <p:cNvSpPr txBox="1"/>
              <p:nvPr/>
            </p:nvSpPr>
            <p:spPr>
              <a:xfrm>
                <a:off x="7650988" y="2590024"/>
                <a:ext cx="729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VM 1</a:t>
                </a:r>
                <a:endParaRPr lang="zh-TW" altLang="en-US" dirty="0"/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6572590" y="4445610"/>
              <a:ext cx="1808085" cy="1113025"/>
              <a:chOff x="6572590" y="2073448"/>
              <a:chExt cx="1808085" cy="1113025"/>
            </a:xfrm>
          </p:grpSpPr>
          <p:pic>
            <p:nvPicPr>
              <p:cNvPr id="39" name="Picture 4" descr="http://www.vectorportal.com/img_novi/desktop-pc-vector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2590" y="2073448"/>
                <a:ext cx="1113025" cy="11130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0" name="文字方塊 39"/>
              <p:cNvSpPr txBox="1"/>
              <p:nvPr/>
            </p:nvSpPr>
            <p:spPr>
              <a:xfrm>
                <a:off x="7650988" y="2590024"/>
                <a:ext cx="729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VM 3</a:t>
                </a:r>
                <a:endParaRPr lang="zh-TW" altLang="en-US" dirty="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6572590" y="3310501"/>
              <a:ext cx="1808085" cy="1113025"/>
              <a:chOff x="6572590" y="2073448"/>
              <a:chExt cx="1808085" cy="1113025"/>
            </a:xfrm>
          </p:grpSpPr>
          <p:pic>
            <p:nvPicPr>
              <p:cNvPr id="37" name="Picture 4" descr="http://www.vectorportal.com/img_novi/desktop-pc-vector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2590" y="2073448"/>
                <a:ext cx="1113025" cy="11130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文字方塊 37"/>
              <p:cNvSpPr txBox="1"/>
              <p:nvPr/>
            </p:nvSpPr>
            <p:spPr>
              <a:xfrm>
                <a:off x="7650988" y="2590024"/>
                <a:ext cx="729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VM 2</a:t>
                </a:r>
                <a:endParaRPr lang="zh-TW" altLang="en-US" dirty="0"/>
              </a:p>
            </p:txBody>
          </p:sp>
        </p:grpSp>
      </p:grpSp>
      <p:sp>
        <p:nvSpPr>
          <p:cNvPr id="8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r>
              <a:rPr lang="en-US" altLang="zh-TW" dirty="0"/>
              <a:t>Create an internal table</a:t>
            </a:r>
          </a:p>
          <a:p>
            <a:pPr lvl="1"/>
            <a:r>
              <a:rPr lang="en-US" altLang="zh-TW" dirty="0"/>
              <a:t>Specific which port match which VM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Port Forwarding</a:t>
            </a:r>
            <a:endParaRPr lang="zh-TW" altLang="en-US" dirty="0"/>
          </a:p>
        </p:txBody>
      </p:sp>
      <p:pic>
        <p:nvPicPr>
          <p:cNvPr id="1026" name="Picture 2" descr="https://cdn.rawgit.com/ferventcoder/chocolatey-packages/02c21bebe5abb495a56747cbb9b4b5415c933fc0/icons/putty.pn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574" y="322684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086522" y="4701092"/>
            <a:ext cx="1127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Putty</a:t>
            </a:r>
          </a:p>
          <a:p>
            <a:r>
              <a:rPr lang="en-US" altLang="zh-TW" dirty="0" smtClean="0"/>
              <a:t>(Host OS)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 bwMode="auto">
          <a:xfrm flipV="1">
            <a:off x="3055172" y="2901499"/>
            <a:ext cx="3472029" cy="1089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6" name="矩形 25"/>
          <p:cNvSpPr/>
          <p:nvPr/>
        </p:nvSpPr>
        <p:spPr>
          <a:xfrm>
            <a:off x="5991113" y="2458545"/>
            <a:ext cx="1229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22 port</a:t>
            </a:r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5962860" y="4023054"/>
            <a:ext cx="1229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22 port</a:t>
            </a:r>
            <a:endParaRPr lang="zh-TW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5962861" y="5434858"/>
            <a:ext cx="1229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22 port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3284050" y="3106092"/>
            <a:ext cx="3243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TCP 8022 port</a:t>
            </a:r>
            <a:endParaRPr lang="zh-TW" altLang="en-US" dirty="0"/>
          </a:p>
        </p:txBody>
      </p:sp>
      <p:cxnSp>
        <p:nvCxnSpPr>
          <p:cNvPr id="31" name="直線單箭頭接點 30"/>
          <p:cNvCxnSpPr/>
          <p:nvPr/>
        </p:nvCxnSpPr>
        <p:spPr bwMode="auto">
          <a:xfrm>
            <a:off x="3055172" y="3991087"/>
            <a:ext cx="3264577" cy="13312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直線單箭頭接點 44"/>
          <p:cNvCxnSpPr/>
          <p:nvPr/>
        </p:nvCxnSpPr>
        <p:spPr bwMode="auto">
          <a:xfrm>
            <a:off x="3055172" y="4000530"/>
            <a:ext cx="3518645" cy="1837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6" name="文字方塊 45"/>
          <p:cNvSpPr txBox="1"/>
          <p:nvPr/>
        </p:nvSpPr>
        <p:spPr>
          <a:xfrm>
            <a:off x="4047817" y="3648317"/>
            <a:ext cx="3243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TCP 9022 port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3253768" y="4591212"/>
            <a:ext cx="3243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TCP 10022 port</a:t>
            </a:r>
            <a:endParaRPr lang="zh-TW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700331"/>
              </p:ext>
            </p:extLst>
          </p:nvPr>
        </p:nvGraphicFramePr>
        <p:xfrm>
          <a:off x="1006605" y="5538673"/>
          <a:ext cx="4554890" cy="1108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978"/>
                <a:gridCol w="910978"/>
                <a:gridCol w="910978"/>
                <a:gridCol w="910978"/>
                <a:gridCol w="910978"/>
              </a:tblGrid>
              <a:tr h="277089"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Usage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Host IP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Host</a:t>
                      </a:r>
                      <a:r>
                        <a:rPr lang="en-US" altLang="zh-TW" sz="1300" baseline="0" dirty="0" smtClean="0"/>
                        <a:t> port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VM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VM</a:t>
                      </a:r>
                      <a:r>
                        <a:rPr lang="en-US" altLang="zh-TW" sz="1300" baseline="0" dirty="0" smtClean="0"/>
                        <a:t> </a:t>
                      </a:r>
                      <a:r>
                        <a:rPr lang="en-US" altLang="zh-TW" sz="1300" dirty="0" smtClean="0"/>
                        <a:t>port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</a:tr>
              <a:tr h="277089"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SSH</a:t>
                      </a:r>
                      <a:r>
                        <a:rPr lang="en-US" altLang="zh-TW" sz="1300" baseline="0" dirty="0" smtClean="0"/>
                        <a:t> #1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127.0.0.1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8022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VM 1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22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</a:tr>
              <a:tr h="277089"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SSH</a:t>
                      </a:r>
                      <a:r>
                        <a:rPr lang="en-US" altLang="zh-TW" sz="1300" baseline="0" dirty="0" smtClean="0"/>
                        <a:t> #2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127.0.0.1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9022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VM 2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22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</a:tr>
              <a:tr h="277089"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SSH</a:t>
                      </a:r>
                      <a:r>
                        <a:rPr lang="en-US" altLang="zh-TW" sz="1300" baseline="0" dirty="0" smtClean="0"/>
                        <a:t> #3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127.0.0.1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10022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VM 3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  <a:tc>
                  <a:txBody>
                    <a:bodyPr/>
                    <a:lstStyle/>
                    <a:p>
                      <a:r>
                        <a:rPr lang="en-US" altLang="zh-TW" sz="1300" dirty="0" smtClean="0"/>
                        <a:t>22</a:t>
                      </a:r>
                      <a:endParaRPr lang="zh-TW" altLang="en-US" sz="1300" dirty="0"/>
                    </a:p>
                  </a:txBody>
                  <a:tcPr marL="68323" marR="68323" marT="34162" marB="3416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7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C" id="{F0C4BA69-6315-4797-B476-8B32AF6D4DBC}" vid="{C2A01E83-36D3-4966-9054-FF11822CE3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CSCC</Template>
  <TotalTime>97</TotalTime>
  <Words>424</Words>
  <Application>Microsoft Office PowerPoint</Application>
  <PresentationFormat>如螢幕大小 (4:3)</PresentationFormat>
  <Paragraphs>114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Futura Md BT</vt:lpstr>
      <vt:lpstr>華康標楷體(P)</vt:lpstr>
      <vt:lpstr>華康儷中黑(P)</vt:lpstr>
      <vt:lpstr>華康儷粗黑(P)</vt:lpstr>
      <vt:lpstr>微軟正黑體</vt:lpstr>
      <vt:lpstr>新細明體</vt:lpstr>
      <vt:lpstr>Arial</vt:lpstr>
      <vt:lpstr>Times New Roman</vt:lpstr>
      <vt:lpstr>Wingdings</vt:lpstr>
      <vt:lpstr>CSCC</vt:lpstr>
      <vt:lpstr>Port Forwarding and Shell Login Essentials </vt:lpstr>
      <vt:lpstr>The Console</vt:lpstr>
      <vt:lpstr>The Console</vt:lpstr>
      <vt:lpstr>Using Remote Shell Login</vt:lpstr>
      <vt:lpstr>Using Remote Shell Login</vt:lpstr>
      <vt:lpstr>Using Remote Shell Login</vt:lpstr>
      <vt:lpstr>Using Remote Shell Login: Architecture</vt:lpstr>
      <vt:lpstr>Using Remote Shell Login: Architecture</vt:lpstr>
      <vt:lpstr>Port Forwarding</vt:lpstr>
      <vt:lpstr>Setup Port Forwarding in VirtualBox </vt:lpstr>
      <vt:lpstr>Setup Port Forwarding in VirtualBox </vt:lpstr>
      <vt:lpstr>Setup Port Forwarding in VirtualBox </vt:lpstr>
      <vt:lpstr>Setup Port Forwarding in VirtualBox </vt:lpstr>
      <vt:lpstr>Setup Port Forwarding in VirtualBox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 Forwarding and Shell Login</dc:title>
  <dc:creator>Liang-Chi Tseng</dc:creator>
  <cp:keywords>CSCC</cp:keywords>
  <cp:lastModifiedBy>Liang-Chi Tseng</cp:lastModifiedBy>
  <cp:revision>16</cp:revision>
  <dcterms:created xsi:type="dcterms:W3CDTF">2015-09-19T05:20:01Z</dcterms:created>
  <dcterms:modified xsi:type="dcterms:W3CDTF">2015-09-19T06:57:23Z</dcterms:modified>
</cp:coreProperties>
</file>